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  <p:sldMasterId id="2147483805" r:id="rId2"/>
    <p:sldMasterId id="2147483817" r:id="rId3"/>
    <p:sldMasterId id="2147483829" r:id="rId4"/>
    <p:sldMasterId id="2147483841" r:id="rId5"/>
    <p:sldMasterId id="2147483853" r:id="rId6"/>
  </p:sldMasterIdLst>
  <p:handoutMasterIdLst>
    <p:handoutMasterId r:id="rId49"/>
  </p:handoutMasterIdLst>
  <p:sldIdLst>
    <p:sldId id="312" r:id="rId7"/>
    <p:sldId id="311" r:id="rId8"/>
    <p:sldId id="256" r:id="rId9"/>
    <p:sldId id="303" r:id="rId10"/>
    <p:sldId id="310" r:id="rId11"/>
    <p:sldId id="257" r:id="rId12"/>
    <p:sldId id="258" r:id="rId13"/>
    <p:sldId id="308" r:id="rId14"/>
    <p:sldId id="262" r:id="rId15"/>
    <p:sldId id="265" r:id="rId16"/>
    <p:sldId id="263" r:id="rId17"/>
    <p:sldId id="264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97" r:id="rId35"/>
    <p:sldId id="298" r:id="rId36"/>
    <p:sldId id="299" r:id="rId37"/>
    <p:sldId id="284" r:id="rId38"/>
    <p:sldId id="315" r:id="rId39"/>
    <p:sldId id="285" r:id="rId40"/>
    <p:sldId id="301" r:id="rId41"/>
    <p:sldId id="309" r:id="rId42"/>
    <p:sldId id="313" r:id="rId43"/>
    <p:sldId id="314" r:id="rId44"/>
    <p:sldId id="305" r:id="rId45"/>
    <p:sldId id="288" r:id="rId46"/>
    <p:sldId id="289" r:id="rId47"/>
    <p:sldId id="290" r:id="rId48"/>
  </p:sldIdLst>
  <p:sldSz cx="10287000" cy="6858000" type="35mm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4" y="60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50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8" Type="http://schemas.openxmlformats.org/officeDocument/2006/relationships/slide" Target="slides/slide2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4DACE5-A611-41F7-BA1E-DFB1F9A628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63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00075" y="1371600"/>
            <a:ext cx="8833104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00075" y="3228536"/>
            <a:ext cx="8836533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2848F-D580-406A-B4B0-FFAB26F63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56E92-0F97-4361-9D60-D4F4AB6B3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914402"/>
            <a:ext cx="2314575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914402"/>
            <a:ext cx="6772275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32B6B-820B-421A-8FB8-8C1465D159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514351" y="1600202"/>
            <a:ext cx="455295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19700" y="1600202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95E74-F19E-49E2-8115-8A8347A73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4350" y="1600202"/>
            <a:ext cx="92583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35053-B959-4403-8D0A-81F3CD338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1" y="1600202"/>
            <a:ext cx="455295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219700" y="1600202"/>
            <a:ext cx="455295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BC3B9-08A8-4C4D-A785-8559562ACE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77813"/>
            <a:ext cx="87439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28700" y="1600201"/>
            <a:ext cx="428625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1600201"/>
            <a:ext cx="428625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28700" y="6251575"/>
            <a:ext cx="222885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771900" y="6248400"/>
            <a:ext cx="33432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9525" y="6248400"/>
            <a:ext cx="2143125" cy="457200"/>
          </a:xfrm>
        </p:spPr>
        <p:txBody>
          <a:bodyPr/>
          <a:lstStyle>
            <a:lvl1pPr>
              <a:defRPr/>
            </a:lvl1pPr>
          </a:lstStyle>
          <a:p>
            <a:fld id="{10E967FB-CF30-4384-B8E3-6E021C3241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56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20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311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3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6D11C-3B3B-4D31-9245-B56DDF978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056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0086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513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4895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3796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9034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7092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251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63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3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46" y="1316736"/>
            <a:ext cx="874395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646" y="2704664"/>
            <a:ext cx="874395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25F0E-2CE2-4123-AC20-A83CB4BE1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187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953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6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3855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78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466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24047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867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1690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5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2583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920085"/>
            <a:ext cx="4543425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1920085"/>
            <a:ext cx="4543425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6D29A-C1C9-4776-B6AA-4CD9FF68A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286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36174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899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829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9670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21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5726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2153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030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33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855248"/>
            <a:ext cx="4545212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25654" y="1859758"/>
            <a:ext cx="4546997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14350" y="2514600"/>
            <a:ext cx="4545212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4" y="2514600"/>
            <a:ext cx="454699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DDFE5-9C93-4D72-8A89-48F5F641B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1481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5851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02144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28579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011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3189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4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875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08870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52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04088"/>
            <a:ext cx="9344025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B0A1B-B47B-4850-A997-E7A943873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6333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6313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12602" y="4406901"/>
            <a:ext cx="874395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12602" y="2906713"/>
            <a:ext cx="87439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514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0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29225" y="1600201"/>
            <a:ext cx="4543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43518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21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21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225654" y="1535113"/>
            <a:ext cx="45469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225654" y="2174875"/>
            <a:ext cx="45469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6451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25391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05281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14351" y="273050"/>
            <a:ext cx="338435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021931" y="273051"/>
            <a:ext cx="575071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14351" y="1435101"/>
            <a:ext cx="338435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087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16324" y="4800600"/>
            <a:ext cx="6172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016324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016324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560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4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F8C7C-1D0C-48F0-B52E-A7841BA6E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458075" y="274639"/>
            <a:ext cx="2314575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14350" y="274639"/>
            <a:ext cx="677227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21/11/1442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18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514352"/>
            <a:ext cx="30861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71525" y="1676400"/>
            <a:ext cx="30861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021931" y="1676400"/>
            <a:ext cx="575071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FE86E-E049-49B0-9D01-F9CD796348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560763" y="1108075"/>
            <a:ext cx="5915025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9004300" y="5359400"/>
            <a:ext cx="17462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11113" y="5816600"/>
            <a:ext cx="10309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929188" y="6219825"/>
            <a:ext cx="5357812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76997"/>
            <a:ext cx="2489454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828785"/>
            <a:ext cx="2486025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921517" y="1199517"/>
            <a:ext cx="5194935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086850" y="635635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F93F-C3CB-4328-BD2B-51D309B3E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113" y="-7938"/>
            <a:ext cx="10309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29188" y="-7938"/>
            <a:ext cx="5357812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514350" y="704850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514350" y="1935163"/>
            <a:ext cx="92583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14350" y="6356350"/>
            <a:ext cx="24003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000375" y="6356350"/>
            <a:ext cx="37719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915400" y="6356350"/>
            <a:ext cx="85725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6AF79934-DB25-47D5-A53B-4AD61D7B0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20638" y="203200"/>
            <a:ext cx="10326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0" r:id="rId2"/>
    <p:sldLayoutId id="2147483802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803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4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21/11/1442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308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21/11/1442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6982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21/11/1442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9681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21/11/1442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743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14350" y="1600201"/>
            <a:ext cx="92583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21/11/1442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1" fontAlgn="auto">
              <a:spcBef>
                <a:spcPts val="0"/>
              </a:spcBef>
              <a:spcAft>
                <a:spcPts val="0"/>
              </a:spcAft>
            </a:pPr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rtl="1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ar-SA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4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97-2003_Worksheet2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823020" y="1052737"/>
            <a:ext cx="8424936" cy="1470025"/>
          </a:xfrm>
        </p:spPr>
        <p:txBody>
          <a:bodyPr>
            <a:noAutofit/>
          </a:bodyPr>
          <a:lstStyle/>
          <a:p>
            <a:pPr algn="l"/>
            <a:r>
              <a:rPr lang="en-US" sz="5400" b="1" dirty="0"/>
              <a:t>Septicemia and septic shock</a:t>
            </a:r>
            <a:endParaRPr lang="ar-IQ" sz="5400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99084" y="3886200"/>
            <a:ext cx="7272808" cy="235111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0070C0"/>
                </a:solidFill>
              </a:rPr>
              <a:t>Dr.Alaa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khattar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Mousa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  <a:p>
            <a:r>
              <a:rPr lang="en-US" sz="2800" dirty="0">
                <a:solidFill>
                  <a:srgbClr val="0070C0"/>
                </a:solidFill>
              </a:rPr>
              <a:t>Ass. Prof. internal medicine- infectious diseases</a:t>
            </a:r>
          </a:p>
          <a:p>
            <a:r>
              <a:rPr lang="en-US" sz="2800" dirty="0">
                <a:solidFill>
                  <a:srgbClr val="0070C0"/>
                </a:solidFill>
              </a:rPr>
              <a:t>Department of medicine/ College of Medicine / </a:t>
            </a:r>
            <a:r>
              <a:rPr lang="en-US" sz="2800" dirty="0" err="1">
                <a:solidFill>
                  <a:srgbClr val="0070C0"/>
                </a:solidFill>
              </a:rPr>
              <a:t>Basrah</a:t>
            </a:r>
            <a:r>
              <a:rPr lang="en-US" sz="2800" dirty="0">
                <a:solidFill>
                  <a:srgbClr val="0070C0"/>
                </a:solidFill>
              </a:rPr>
              <a:t> university 2019</a:t>
            </a:r>
            <a:endParaRPr lang="ar-IQ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Activation of coagulation cascade</a:t>
            </a:r>
            <a:r>
              <a:rPr lang="en-US" sz="4800" smtClean="0">
                <a:sym typeface="Wingdings" pitchFamily="2" charset="2"/>
              </a:rPr>
              <a:t> activation of fibrinolytic system DIC</a:t>
            </a:r>
            <a:endParaRPr 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Complement activation</a:t>
            </a:r>
            <a:r>
              <a:rPr lang="en-US" sz="4400" smtClean="0">
                <a:sym typeface="Wingdings" pitchFamily="2" charset="2"/>
              </a:rPr>
              <a:t>chemotaxis of PMNs, degranulation of mast cells, and release of  histamine and inflammatory mediatorsincreased capillary permeability</a:t>
            </a:r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INFLAMMATION</a:t>
            </a:r>
            <a:r>
              <a:rPr lang="en-US" sz="4800" smtClean="0">
                <a:sym typeface="Wingdings" pitchFamily="2" charset="2"/>
              </a:rPr>
              <a:t> release of catecholamines and prostaglandins generalized vasoconstriction</a:t>
            </a:r>
            <a:endParaRPr 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VASOCONSTRICTION</a:t>
            </a:r>
            <a:r>
              <a:rPr lang="en-US" sz="4800" smtClean="0">
                <a:sym typeface="Wingdings" pitchFamily="2" charset="2"/>
              </a:rPr>
              <a:t> decreased perfusion of vital organs tissue hypoxia metabolic acidosis</a:t>
            </a:r>
            <a:endParaRPr lang="en-US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METABOLIC ACIDOSIS</a:t>
            </a:r>
            <a:r>
              <a:rPr lang="en-US" sz="4400" smtClean="0">
                <a:sym typeface="Wingdings" pitchFamily="2" charset="2"/>
              </a:rPr>
              <a:t> capillary pooling decreased circulating blood volume decreased venous return decreased cardiac output</a:t>
            </a:r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DECREASED CARDIAC OUTPUT</a:t>
            </a:r>
            <a:r>
              <a:rPr lang="en-US" sz="4400" smtClean="0">
                <a:sym typeface="Wingdings" pitchFamily="2" charset="2"/>
              </a:rPr>
              <a:t> decreased coronary and cerebral blood flow intractable hypotension, coma, multiorgan failure DEATH</a:t>
            </a:r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SEPTIC SHOCK</a:t>
            </a:r>
            <a:br>
              <a:rPr lang="en-US" dirty="0" smtClean="0"/>
            </a:br>
            <a:r>
              <a:rPr lang="en-US" dirty="0" smtClean="0"/>
              <a:t>CLINICAL MANIFESTATIONS</a:t>
            </a:r>
          </a:p>
        </p:txBody>
      </p:sp>
      <p:sp>
        <p:nvSpPr>
          <p:cNvPr id="19459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409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Altered mental status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Thermal instability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Cardiac dysfunction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Respiratory compromise</a:t>
            </a:r>
          </a:p>
        </p:txBody>
      </p:sp>
      <p:pic>
        <p:nvPicPr>
          <p:cNvPr id="19461" name="Picture 5" descr="s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00200"/>
            <a:ext cx="4724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CLINICAL MANIFESTATIONS</a:t>
            </a:r>
          </a:p>
        </p:txBody>
      </p:sp>
      <p:sp>
        <p:nvSpPr>
          <p:cNvPr id="20483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2048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4400" smtClean="0"/>
              <a:t>Bleeding</a:t>
            </a:r>
          </a:p>
          <a:p>
            <a:pPr eaLnBrk="1" hangingPunct="1"/>
            <a:r>
              <a:rPr lang="en-US" sz="4400" smtClean="0"/>
              <a:t>Jaundice</a:t>
            </a:r>
          </a:p>
          <a:p>
            <a:pPr eaLnBrk="1" hangingPunct="1"/>
            <a:r>
              <a:rPr lang="en-US" sz="4400" smtClean="0"/>
              <a:t>Ileus</a:t>
            </a:r>
          </a:p>
          <a:p>
            <a:pPr eaLnBrk="1" hangingPunct="1"/>
            <a:r>
              <a:rPr lang="en-US" sz="4400" smtClean="0"/>
              <a:t>Skin changes</a:t>
            </a:r>
          </a:p>
        </p:txBody>
      </p:sp>
      <p:pic>
        <p:nvPicPr>
          <p:cNvPr id="20485" name="Picture 5" descr="ss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600200"/>
            <a:ext cx="4572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DIFFERENTIAL DIAGNOSIS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800" smtClean="0"/>
              <a:t>Cardiogenic shock</a:t>
            </a:r>
          </a:p>
          <a:p>
            <a:pPr eaLnBrk="1" hangingPunct="1"/>
            <a:r>
              <a:rPr lang="en-US" sz="4800" smtClean="0"/>
              <a:t>Hypovolemic shock</a:t>
            </a:r>
          </a:p>
          <a:p>
            <a:pPr eaLnBrk="1" hangingPunct="1"/>
            <a:r>
              <a:rPr lang="en-US" sz="4800" smtClean="0"/>
              <a:t>Venous or AF embolism</a:t>
            </a:r>
          </a:p>
          <a:p>
            <a:pPr eaLnBrk="1" hangingPunct="1"/>
            <a:r>
              <a:rPr lang="en-US" sz="4800" smtClean="0"/>
              <a:t>Cardiac tamponade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DIFFERENTIAL DIAGNOSIS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Hemorrhagic pancreatitis</a:t>
            </a:r>
          </a:p>
          <a:p>
            <a:pPr eaLnBrk="1" hangingPunct="1"/>
            <a:r>
              <a:rPr lang="en-US" sz="5400" smtClean="0"/>
              <a:t>Diabetic ketoacidosis</a:t>
            </a:r>
          </a:p>
          <a:p>
            <a:pPr eaLnBrk="1" hangingPunct="1"/>
            <a:r>
              <a:rPr lang="en-US" sz="5400" smtClean="0"/>
              <a:t>Aortic dissection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32590" y="1417638"/>
            <a:ext cx="9182910" cy="5107706"/>
          </a:xfrm>
        </p:spPr>
        <p:txBody>
          <a:bodyPr>
            <a:normAutofit/>
          </a:bodyPr>
          <a:lstStyle/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Define SARS, Sepsis , septicemia and septic shocks.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Identify the possible causes .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Describe the stages of  sepsis and the clinical features in each stages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Discuss the investigations needed to for early diagnosis of sepsis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Assessment of severity by clinical and laboratory tests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Discuss the lines of treatment of shock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sz="2800" dirty="0"/>
              <a:t>How to choice antibiotic according to site of infection  and other supportive management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339977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DIAGNOSTIC TESTS</a:t>
            </a:r>
          </a:p>
        </p:txBody>
      </p:sp>
      <p:graphicFrame>
        <p:nvGraphicFramePr>
          <p:cNvPr id="45080" name="Group 24"/>
          <p:cNvGraphicFramePr>
            <a:graphicFrameLocks noGrp="1"/>
          </p:cNvGraphicFramePr>
          <p:nvPr>
            <p:ph type="tbl" idx="1"/>
          </p:nvPr>
        </p:nvGraphicFramePr>
        <p:xfrm>
          <a:off x="514350" y="1600200"/>
          <a:ext cx="9258300" cy="4525964"/>
        </p:xfrm>
        <a:graphic>
          <a:graphicData uri="http://schemas.openxmlformats.org/drawingml/2006/table">
            <a:tbl>
              <a:tblPr/>
              <a:tblGrid>
                <a:gridCol w="4629150"/>
                <a:gridCol w="462915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Laboratory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WBC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Decreased, then increased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HCT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Variable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PLT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 with 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Fibrinogen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 with 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DIAGNOSTIC TESTS</a:t>
            </a:r>
          </a:p>
        </p:txBody>
      </p:sp>
      <p:graphicFrame>
        <p:nvGraphicFramePr>
          <p:cNvPr id="46105" name="Group 25"/>
          <p:cNvGraphicFramePr>
            <a:graphicFrameLocks noGrp="1"/>
          </p:cNvGraphicFramePr>
          <p:nvPr>
            <p:ph type="tbl" idx="1"/>
          </p:nvPr>
        </p:nvGraphicFramePr>
        <p:xfrm>
          <a:off x="514350" y="1600200"/>
          <a:ext cx="9258300" cy="4565969"/>
        </p:xfrm>
        <a:graphic>
          <a:graphicData uri="http://schemas.openxmlformats.org/drawingml/2006/table">
            <a:tbl>
              <a:tblPr/>
              <a:tblGrid>
                <a:gridCol w="4629150"/>
                <a:gridCol w="462915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Laboratory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Fibrin degradation products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Increased with 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PT, PTT, 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Prolonged with DIC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Lactic acid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Increased (poor prognostic factor)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DIAGNOSTIC TESTS</a:t>
            </a:r>
          </a:p>
        </p:txBody>
      </p:sp>
      <p:graphicFrame>
        <p:nvGraphicFramePr>
          <p:cNvPr id="47128" name="Group 24"/>
          <p:cNvGraphicFramePr>
            <a:graphicFrameLocks noGrp="1"/>
          </p:cNvGraphicFramePr>
          <p:nvPr>
            <p:ph type="tbl" idx="1"/>
          </p:nvPr>
        </p:nvGraphicFramePr>
        <p:xfrm>
          <a:off x="514350" y="1600200"/>
          <a:ext cx="9258300" cy="4525964"/>
        </p:xfrm>
        <a:graphic>
          <a:graphicData uri="http://schemas.openxmlformats.org/drawingml/2006/table">
            <a:tbl>
              <a:tblPr/>
              <a:tblGrid>
                <a:gridCol w="4629150"/>
                <a:gridCol w="4629150"/>
              </a:tblGrid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Laboratory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Result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pO2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pCO2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HCO3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Decreased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K+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Increased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MICROBIOLOGY STUDIES</a:t>
            </a:r>
          </a:p>
        </p:txBody>
      </p:sp>
      <p:sp>
        <p:nvSpPr>
          <p:cNvPr id="26627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26628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4000" smtClean="0"/>
              <a:t>Urine culture</a:t>
            </a:r>
          </a:p>
          <a:p>
            <a:pPr eaLnBrk="1" hangingPunct="1"/>
            <a:r>
              <a:rPr lang="en-US" sz="4000" smtClean="0"/>
              <a:t>Blood culture</a:t>
            </a:r>
          </a:p>
          <a:p>
            <a:pPr eaLnBrk="1" hangingPunct="1"/>
            <a:r>
              <a:rPr lang="en-US" sz="4000" smtClean="0"/>
              <a:t>Culture of peritoneal fluid</a:t>
            </a:r>
          </a:p>
          <a:p>
            <a:pPr eaLnBrk="1" hangingPunct="1"/>
            <a:r>
              <a:rPr lang="en-US" sz="4000" smtClean="0"/>
              <a:t>Culture of abscess </a:t>
            </a:r>
          </a:p>
          <a:p>
            <a:pPr eaLnBrk="1" hangingPunct="1"/>
            <a:r>
              <a:rPr lang="en-US" sz="4000" smtClean="0"/>
              <a:t>Sputum culture</a:t>
            </a:r>
          </a:p>
        </p:txBody>
      </p:sp>
      <p:pic>
        <p:nvPicPr>
          <p:cNvPr id="26629" name="Picture 5" descr="ss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00200"/>
            <a:ext cx="472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IMAGING STUDIES</a:t>
            </a:r>
          </a:p>
        </p:txBody>
      </p:sp>
      <p:sp>
        <p:nvSpPr>
          <p:cNvPr id="27651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2765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3600" smtClean="0"/>
              <a:t>Chest x-ray</a:t>
            </a:r>
          </a:p>
          <a:p>
            <a:pPr eaLnBrk="1" hangingPunct="1"/>
            <a:r>
              <a:rPr lang="en-US" sz="3600" smtClean="0"/>
              <a:t>Abdominal films</a:t>
            </a:r>
          </a:p>
          <a:p>
            <a:pPr eaLnBrk="1" hangingPunct="1"/>
            <a:r>
              <a:rPr lang="en-US" sz="3600" smtClean="0"/>
              <a:t>IVP</a:t>
            </a:r>
          </a:p>
          <a:p>
            <a:pPr eaLnBrk="1" hangingPunct="1"/>
            <a:r>
              <a:rPr lang="en-US" sz="3600" smtClean="0"/>
              <a:t>CT</a:t>
            </a:r>
          </a:p>
          <a:p>
            <a:pPr eaLnBrk="1" hangingPunct="1"/>
            <a:r>
              <a:rPr lang="en-US" sz="3600" smtClean="0"/>
              <a:t>MRI</a:t>
            </a:r>
          </a:p>
          <a:p>
            <a:pPr eaLnBrk="1" hangingPunct="1"/>
            <a:r>
              <a:rPr lang="en-US" sz="3600" smtClean="0"/>
              <a:t>Ultrasound</a:t>
            </a:r>
          </a:p>
        </p:txBody>
      </p:sp>
      <p:pic>
        <p:nvPicPr>
          <p:cNvPr id="27653" name="Picture 5" descr="ss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6002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OTHER DIAGNOSTIC STUDIES</a:t>
            </a:r>
          </a:p>
        </p:txBody>
      </p:sp>
      <p:sp>
        <p:nvSpPr>
          <p:cNvPr id="28675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2867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endParaRPr lang="en-US" sz="2800" smtClean="0"/>
          </a:p>
          <a:p>
            <a:pPr eaLnBrk="1" hangingPunct="1"/>
            <a:r>
              <a:rPr lang="en-US" sz="4000" smtClean="0"/>
              <a:t>ECG</a:t>
            </a:r>
          </a:p>
          <a:p>
            <a:pPr eaLnBrk="1" hangingPunct="1"/>
            <a:endParaRPr lang="en-US" sz="4000" smtClean="0"/>
          </a:p>
          <a:p>
            <a:pPr eaLnBrk="1" hangingPunct="1"/>
            <a:r>
              <a:rPr lang="en-US" sz="4000" smtClean="0"/>
              <a:t>Right heart catheterization</a:t>
            </a:r>
          </a:p>
        </p:txBody>
      </p:sp>
      <p:pic>
        <p:nvPicPr>
          <p:cNvPr id="28677" name="Picture 5" descr="ss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600200"/>
            <a:ext cx="457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MANAGEMENT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Monitoring</a:t>
            </a:r>
          </a:p>
          <a:p>
            <a:pPr lvl="1" eaLnBrk="1" hangingPunct="1"/>
            <a:r>
              <a:rPr lang="en-US" sz="3600" smtClean="0"/>
              <a:t>CO</a:t>
            </a:r>
          </a:p>
          <a:p>
            <a:pPr lvl="1" eaLnBrk="1" hangingPunct="1"/>
            <a:r>
              <a:rPr lang="en-US" sz="3600" smtClean="0"/>
              <a:t>PCWP</a:t>
            </a:r>
          </a:p>
          <a:p>
            <a:pPr lvl="1" eaLnBrk="1" hangingPunct="1"/>
            <a:r>
              <a:rPr lang="en-US" sz="3600" smtClean="0"/>
              <a:t>BP</a:t>
            </a:r>
          </a:p>
          <a:p>
            <a:pPr lvl="1" eaLnBrk="1" hangingPunct="1"/>
            <a:r>
              <a:rPr lang="en-US" sz="3600" smtClean="0"/>
              <a:t>ABGs</a:t>
            </a:r>
          </a:p>
          <a:p>
            <a:pPr lvl="1" eaLnBrk="1" hangingPunct="1"/>
            <a:r>
              <a:rPr lang="en-US" sz="3600" smtClean="0"/>
              <a:t>Urine output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MANAGEMENT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Restore circulating blood volume</a:t>
            </a:r>
          </a:p>
          <a:p>
            <a:pPr lvl="1" eaLnBrk="1" hangingPunct="1"/>
            <a:r>
              <a:rPr lang="en-US" sz="4000" smtClean="0"/>
              <a:t>Packed red blood cells</a:t>
            </a:r>
          </a:p>
          <a:p>
            <a:pPr lvl="2" eaLnBrk="1" hangingPunct="1"/>
            <a:r>
              <a:rPr lang="en-US" sz="3600" smtClean="0"/>
              <a:t>Maintain hemoglobin of 7 to 9 g/l</a:t>
            </a:r>
          </a:p>
          <a:p>
            <a:pPr lvl="1" eaLnBrk="1" hangingPunct="1"/>
            <a:r>
              <a:rPr lang="en-US" sz="4000" smtClean="0"/>
              <a:t>Crystalloid</a:t>
            </a:r>
          </a:p>
          <a:p>
            <a:pPr lvl="2" eaLnBrk="1" hangingPunct="1"/>
            <a:r>
              <a:rPr lang="en-US" sz="3600" smtClean="0"/>
              <a:t>Ringer’s lactate</a:t>
            </a:r>
          </a:p>
          <a:p>
            <a:pPr lvl="2" eaLnBrk="1" hangingPunct="1"/>
            <a:r>
              <a:rPr lang="en-US" sz="3600" smtClean="0"/>
              <a:t>Normal saline</a:t>
            </a:r>
          </a:p>
          <a:p>
            <a:pPr lvl="1" eaLnBrk="1" hangingPunct="1"/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MANAGEMENT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“7 – 3 rule” for fluid replacement</a:t>
            </a:r>
          </a:p>
          <a:p>
            <a:pPr lvl="1" eaLnBrk="1" hangingPunct="1"/>
            <a:r>
              <a:rPr lang="en-US" sz="3200" smtClean="0"/>
              <a:t>Infuse 150-200 ml/10 minutes</a:t>
            </a:r>
          </a:p>
          <a:p>
            <a:pPr lvl="1" eaLnBrk="1" hangingPunct="1"/>
            <a:r>
              <a:rPr lang="en-US" sz="3200" smtClean="0"/>
              <a:t>If PCWP increases &gt; 7mm Hg, discontinue infusion temporarily</a:t>
            </a:r>
          </a:p>
          <a:p>
            <a:pPr lvl="1" eaLnBrk="1" hangingPunct="1"/>
            <a:r>
              <a:rPr lang="en-US" sz="3200" smtClean="0"/>
              <a:t>If PCWP increases &lt; 3 mm Hg, infuse a second increment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GOALS OF FLUID RESUSCITATION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Central venous pressure of 8 to 12 mm Hg</a:t>
            </a:r>
          </a:p>
          <a:p>
            <a:pPr eaLnBrk="1" hangingPunct="1"/>
            <a:r>
              <a:rPr lang="en-US" sz="4000" smtClean="0"/>
              <a:t>Mean arterial pressure &gt; 65 mm Hg</a:t>
            </a:r>
          </a:p>
          <a:p>
            <a:pPr eaLnBrk="1" hangingPunct="1"/>
            <a:r>
              <a:rPr lang="en-US" sz="4000" smtClean="0"/>
              <a:t>Urine output &gt; 0.5 ml/kg/h</a:t>
            </a:r>
          </a:p>
          <a:p>
            <a:pPr eaLnBrk="1" hangingPunct="1"/>
            <a:r>
              <a:rPr lang="en-US" sz="4000" smtClean="0"/>
              <a:t>Central venous or mixed venous oxygen saturation &gt; 70%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OVERVIEW</a:t>
            </a:r>
          </a:p>
        </p:txBody>
      </p:sp>
      <p:sp>
        <p:nvSpPr>
          <p:cNvPr id="7171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4400" smtClean="0"/>
              <a:t>Etiology</a:t>
            </a:r>
          </a:p>
          <a:p>
            <a:pPr eaLnBrk="1" hangingPunct="1"/>
            <a:r>
              <a:rPr lang="en-US" sz="4400" smtClean="0"/>
              <a:t>Microbiology</a:t>
            </a:r>
          </a:p>
          <a:p>
            <a:pPr eaLnBrk="1" hangingPunct="1"/>
            <a:r>
              <a:rPr lang="en-US" sz="4400" smtClean="0"/>
              <a:t>Pathophysiology</a:t>
            </a:r>
          </a:p>
          <a:p>
            <a:pPr eaLnBrk="1" hangingPunct="1"/>
            <a:r>
              <a:rPr lang="en-US" sz="4400" smtClean="0"/>
              <a:t>Diagnosis</a:t>
            </a:r>
          </a:p>
          <a:p>
            <a:pPr eaLnBrk="1" hangingPunct="1"/>
            <a:r>
              <a:rPr lang="en-US" sz="4400" smtClean="0"/>
              <a:t>Management</a:t>
            </a:r>
          </a:p>
        </p:txBody>
      </p:sp>
      <p:pic>
        <p:nvPicPr>
          <p:cNvPr id="7173" name="Picture 5" descr="s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6002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VASOPRESSORS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1600200"/>
            <a:ext cx="97726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Dopamine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Starting dose 1-3 mcg/kg/min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Norepinephrine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5 to 15 mcg/min</a:t>
            </a:r>
          </a:p>
          <a:p>
            <a:pPr eaLnBrk="1" hangingPunct="1">
              <a:lnSpc>
                <a:spcPct val="90000"/>
              </a:lnSpc>
            </a:pPr>
            <a:r>
              <a:rPr lang="en-US" sz="4000" b="1" dirty="0" smtClean="0"/>
              <a:t>Vasopressin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600" dirty="0" smtClean="0"/>
              <a:t>0.01 to 0.03 U/min</a:t>
            </a:r>
          </a:p>
        </p:txBody>
      </p:sp>
      <p:pic>
        <p:nvPicPr>
          <p:cNvPr id="33797" name="Picture 5" descr="ss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0500" y="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INOTROPIC THERAPY</a:t>
            </a:r>
          </a:p>
        </p:txBody>
      </p:sp>
      <p:sp>
        <p:nvSpPr>
          <p:cNvPr id="35843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3584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200" b="1" smtClean="0"/>
              <a:t>Dobutamine</a:t>
            </a:r>
            <a:r>
              <a:rPr lang="en-US" sz="3200" smtClean="0"/>
              <a:t> - first choice inotrope for patients with low CO in the presence of adequate LV filling pressure</a:t>
            </a:r>
          </a:p>
          <a:p>
            <a:pPr eaLnBrk="1" hangingPunct="1">
              <a:lnSpc>
                <a:spcPct val="90000"/>
              </a:lnSpc>
            </a:pPr>
            <a:r>
              <a:rPr lang="en-US" sz="3200" smtClean="0"/>
              <a:t>Dose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0.5 to 1 mcg/kg/min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smtClean="0"/>
              <a:t>Maximum – 40 mcg/kg/min</a:t>
            </a:r>
          </a:p>
          <a:p>
            <a:pPr eaLnBrk="1" hangingPunct="1">
              <a:lnSpc>
                <a:spcPct val="90000"/>
              </a:lnSpc>
            </a:pPr>
            <a:endParaRPr lang="en-US" sz="3200" smtClean="0"/>
          </a:p>
        </p:txBody>
      </p:sp>
      <p:pic>
        <p:nvPicPr>
          <p:cNvPr id="35845" name="Picture 5" descr="ss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002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MANAGEMENT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600200"/>
            <a:ext cx="4538663" cy="4525963"/>
          </a:xfrm>
        </p:spPr>
        <p:txBody>
          <a:bodyPr/>
          <a:lstStyle/>
          <a:p>
            <a:pPr eaLnBrk="1" hangingPunct="1"/>
            <a:r>
              <a:rPr lang="en-US" sz="4400" smtClean="0"/>
              <a:t>Corticosteroids</a:t>
            </a:r>
          </a:p>
        </p:txBody>
      </p:sp>
      <p:pic>
        <p:nvPicPr>
          <p:cNvPr id="36868" name="Picture 5" descr="bd00028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286500" y="1447800"/>
            <a:ext cx="3962400" cy="4419600"/>
          </a:xfrm>
        </p:spPr>
      </p:pic>
      <p:sp>
        <p:nvSpPr>
          <p:cNvPr id="2" name="مستطيل 1"/>
          <p:cNvSpPr/>
          <p:nvPr/>
        </p:nvSpPr>
        <p:spPr>
          <a:xfrm>
            <a:off x="-68600" y="2817674"/>
            <a:ext cx="65837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lvl="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</a:pPr>
            <a:r>
              <a:rPr lang="en-US" sz="3200" dirty="0">
                <a:solidFill>
                  <a:srgbClr val="C00000"/>
                </a:solidFill>
                <a:latin typeface="Constantia"/>
                <a:cs typeface="+mn-cs"/>
              </a:rPr>
              <a:t>Dose – 200-300 mg/day for 7 days in 3 or 4 divided doses or by continuous infusion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6581"/>
            <a:ext cx="10325100" cy="6839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6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SURGICAL INTERVENTION</a:t>
            </a:r>
          </a:p>
        </p:txBody>
      </p:sp>
      <p:sp>
        <p:nvSpPr>
          <p:cNvPr id="38915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3891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4400" smtClean="0"/>
              <a:t>Drainage of abscess</a:t>
            </a:r>
          </a:p>
          <a:p>
            <a:pPr eaLnBrk="1" hangingPunct="1"/>
            <a:r>
              <a:rPr lang="en-US" sz="4400" smtClean="0"/>
              <a:t>Debridement of infected wound</a:t>
            </a:r>
          </a:p>
          <a:p>
            <a:pPr eaLnBrk="1" hangingPunct="1"/>
            <a:r>
              <a:rPr lang="en-US" sz="4400" smtClean="0"/>
              <a:t>Removal of infected organ</a:t>
            </a:r>
          </a:p>
          <a:p>
            <a:pPr eaLnBrk="1" hangingPunct="1">
              <a:buFont typeface="Wingdings" pitchFamily="2" charset="2"/>
              <a:buNone/>
            </a:pPr>
            <a:endParaRPr lang="en-US" sz="4400" smtClean="0"/>
          </a:p>
        </p:txBody>
      </p:sp>
      <p:pic>
        <p:nvPicPr>
          <p:cNvPr id="38917" name="Picture 5" descr="ss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002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ANTIBIOTIC THERAPY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00200"/>
            <a:ext cx="5981700" cy="4953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2400" dirty="0" smtClean="0"/>
              <a:t>Antibiotics should be started within one hour of diagnosis of sepsis/hypotension</a:t>
            </a:r>
            <a:r>
              <a:rPr lang="en-US" sz="2400" dirty="0" smtClean="0">
                <a:sym typeface="Wingdings" pitchFamily="2" charset="2"/>
              </a:rPr>
              <a:t> improved survival</a:t>
            </a:r>
            <a:endParaRPr 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400" dirty="0" smtClean="0"/>
              <a:t>Initial empiric regimen should target most likely pathogens, e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400" dirty="0" smtClean="0"/>
              <a:t>Reassess regimen after 48-72 hours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400" dirty="0" smtClean="0"/>
              <a:t>Total duration of treatment- 7 to 10 days</a:t>
            </a:r>
          </a:p>
        </p:txBody>
      </p:sp>
      <p:pic>
        <p:nvPicPr>
          <p:cNvPr id="39941" name="Picture 5" descr="cs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34100" y="1600200"/>
            <a:ext cx="4114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SEPTIC SHOCK</a:t>
            </a:r>
            <a:br>
              <a:rPr lang="en-US" sz="3200" smtClean="0"/>
            </a:br>
            <a:r>
              <a:rPr lang="en-US" sz="3200" smtClean="0"/>
              <a:t>POSSIBLE MODIFICATIONS IN ANTIBIOTIC ADMINISTRATION</a:t>
            </a:r>
          </a:p>
        </p:txBody>
      </p:sp>
      <p:sp>
        <p:nvSpPr>
          <p:cNvPr id="419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Prolong the intravenous infusion to 3 to 4 hours</a:t>
            </a:r>
          </a:p>
          <a:p>
            <a:pPr eaLnBrk="1" hangingPunct="1"/>
            <a:r>
              <a:rPr lang="en-US" sz="4000" smtClean="0"/>
              <a:t>For ventilator-related infections, administer nebulized antibiotics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286999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213"/>
            <a:ext cx="10287000" cy="671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35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SEPTIC SHOCK</a:t>
            </a:r>
            <a:br>
              <a:rPr lang="en-US" dirty="0" smtClean="0"/>
            </a:br>
            <a:r>
              <a:rPr lang="en-US" dirty="0" smtClean="0"/>
              <a:t>MINIMIZING INFLAMMATION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b="1" smtClean="0"/>
              <a:t>Recombinant human activated protein C</a:t>
            </a:r>
          </a:p>
          <a:p>
            <a:pPr lvl="1" eaLnBrk="1" hangingPunct="1"/>
            <a:r>
              <a:rPr lang="en-US" sz="3200" smtClean="0"/>
              <a:t>Inhibits thrombin</a:t>
            </a:r>
          </a:p>
          <a:p>
            <a:pPr lvl="1" eaLnBrk="1" hangingPunct="1"/>
            <a:r>
              <a:rPr lang="en-US" sz="3200" smtClean="0"/>
              <a:t>Inhibits neutrophil recruitment</a:t>
            </a:r>
          </a:p>
          <a:p>
            <a:pPr lvl="1" eaLnBrk="1" hangingPunct="1"/>
            <a:r>
              <a:rPr lang="en-US" sz="3200" smtClean="0"/>
              <a:t>Inhibits apoptosis</a:t>
            </a:r>
          </a:p>
          <a:p>
            <a:pPr lvl="1" eaLnBrk="1" hangingPunct="1"/>
            <a:r>
              <a:rPr lang="en-US" sz="3200" smtClean="0"/>
              <a:t>Improves survival in patients with multi-organ dysfunction</a:t>
            </a:r>
          </a:p>
          <a:p>
            <a:pPr lvl="1" eaLnBrk="1" hangingPunct="1"/>
            <a:r>
              <a:rPr lang="en-US" sz="3200" smtClean="0"/>
              <a:t>Dose  -  24 micrograms/kg/min x 96 hours</a:t>
            </a:r>
          </a:p>
          <a:p>
            <a:pPr lvl="1" eaLnBrk="1" hangingPunct="1"/>
            <a:endParaRPr lang="en-US" sz="3200" smtClean="0"/>
          </a:p>
          <a:p>
            <a:pPr lvl="1" eaLnBrk="1" hangingPunct="1"/>
            <a:endParaRPr 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SEPTIC SHOCK</a:t>
            </a:r>
            <a:br>
              <a:rPr lang="en-US" sz="4000" smtClean="0"/>
            </a:br>
            <a:r>
              <a:rPr lang="en-US" sz="4000" smtClean="0"/>
              <a:t>IMPACT</a:t>
            </a:r>
          </a:p>
        </p:txBody>
      </p:sp>
      <p:sp>
        <p:nvSpPr>
          <p:cNvPr id="8195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8196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/>
          <a:p>
            <a:pPr eaLnBrk="1" hangingPunct="1"/>
            <a:r>
              <a:rPr lang="en-US" sz="3600" smtClean="0"/>
              <a:t>Results in approximately 215,000 deaths annually in the U.S.</a:t>
            </a:r>
          </a:p>
          <a:p>
            <a:pPr eaLnBrk="1" hangingPunct="1"/>
            <a:r>
              <a:rPr lang="en-US" sz="3600" smtClean="0"/>
              <a:t>Similar in frequency to MI as a cause of death</a:t>
            </a:r>
          </a:p>
        </p:txBody>
      </p:sp>
      <p:pic>
        <p:nvPicPr>
          <p:cNvPr id="8197" name="Picture 5" descr="s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00200"/>
            <a:ext cx="4648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RESPIRATORY SUPPORT</a:t>
            </a:r>
          </a:p>
        </p:txBody>
      </p:sp>
      <p:sp>
        <p:nvSpPr>
          <p:cNvPr id="45059" name="Rectangle 4"/>
          <p:cNvSpPr>
            <a:spLocks noGrp="1" noChangeArrowheads="1" noTextEdit="1"/>
          </p:cNvSpPr>
          <p:nvPr>
            <p:ph type="clipArt" sz="half" idx="1"/>
          </p:nvPr>
        </p:nvSpPr>
        <p:spPr>
          <a:xfrm>
            <a:off x="514350" y="1600200"/>
            <a:ext cx="4552950" cy="4525963"/>
          </a:xfrm>
        </p:spPr>
      </p:sp>
      <p:sp>
        <p:nvSpPr>
          <p:cNvPr id="614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1600200"/>
            <a:ext cx="4552950" cy="45259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Administer oxygen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Monitor ABGs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000" smtClean="0"/>
              <a:t>Initiate mechanical ventilation early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smtClean="0"/>
              <a:t>Avoid barotrauma</a:t>
            </a:r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sz="3600" smtClean="0"/>
              <a:t>Use PEEP as indicated</a:t>
            </a:r>
          </a:p>
        </p:txBody>
      </p:sp>
      <p:pic>
        <p:nvPicPr>
          <p:cNvPr id="45061" name="Picture 5" descr="ss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1600200"/>
            <a:ext cx="457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smtClean="0"/>
              <a:t>EFFECT OF ARDS ON MORTALITY IN SEPTIC SHOCK</a:t>
            </a:r>
          </a:p>
        </p:txBody>
      </p:sp>
      <p:graphicFrame>
        <p:nvGraphicFramePr>
          <p:cNvPr id="62484" name="Group 20"/>
          <p:cNvGraphicFramePr>
            <a:graphicFrameLocks noGrp="1"/>
          </p:cNvGraphicFramePr>
          <p:nvPr>
            <p:ph type="tbl" idx="1"/>
          </p:nvPr>
        </p:nvGraphicFramePr>
        <p:xfrm>
          <a:off x="514350" y="1600200"/>
          <a:ext cx="9258300" cy="4525963"/>
        </p:xfrm>
        <a:graphic>
          <a:graphicData uri="http://schemas.openxmlformats.org/drawingml/2006/table">
            <a:tbl>
              <a:tblPr/>
              <a:tblGrid>
                <a:gridCol w="4629150"/>
                <a:gridCol w="4629150"/>
              </a:tblGrid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Condition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Mortality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9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Septic shock without ARDS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Septic shock with ARDS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MANAGEMENT OF SEPTIC SHOCK</a:t>
            </a:r>
            <a:br>
              <a:rPr lang="en-US" sz="3200" smtClean="0"/>
            </a:br>
            <a:r>
              <a:rPr lang="en-US" sz="3200" smtClean="0"/>
              <a:t>OTHER SUPPORTIVE MEASURES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Maintain normal temperature</a:t>
            </a:r>
          </a:p>
          <a:p>
            <a:pPr eaLnBrk="1" hangingPunct="1"/>
            <a:r>
              <a:rPr lang="en-US" sz="4000" smtClean="0"/>
              <a:t>Correct coagulation abnormalities</a:t>
            </a:r>
          </a:p>
          <a:p>
            <a:pPr eaLnBrk="1" hangingPunct="1"/>
            <a:r>
              <a:rPr lang="en-US" sz="4000" smtClean="0"/>
              <a:t>Maintain glucose &lt; 150 mg/dl</a:t>
            </a:r>
          </a:p>
          <a:p>
            <a:pPr eaLnBrk="1" hangingPunct="1"/>
            <a:r>
              <a:rPr lang="en-US" sz="4000" smtClean="0"/>
              <a:t>Administer WBC transfusion</a:t>
            </a:r>
          </a:p>
          <a:p>
            <a:pPr eaLnBrk="1" hangingPunct="1"/>
            <a:r>
              <a:rPr lang="en-US" sz="4000" smtClean="0"/>
              <a:t>DVT prophylaxis</a:t>
            </a:r>
          </a:p>
          <a:p>
            <a:pPr eaLnBrk="1" hangingPunct="1">
              <a:buFont typeface="Wingdings" pitchFamily="2" charset="2"/>
              <a:buNone/>
            </a:pPr>
            <a:endParaRPr lang="en-US" sz="4000" smtClean="0"/>
          </a:p>
          <a:p>
            <a:pPr eaLnBrk="1" hangingPunct="1"/>
            <a:endParaRPr 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Distributive Shock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00750" y="914400"/>
            <a:ext cx="4286250" cy="3616325"/>
          </a:xfrm>
        </p:spPr>
        <p:txBody>
          <a:bodyPr/>
          <a:lstStyle/>
          <a:p>
            <a:r>
              <a:rPr lang="en-US" sz="2400" dirty="0"/>
              <a:t>Septic Shock</a:t>
            </a:r>
          </a:p>
        </p:txBody>
      </p:sp>
      <p:graphicFrame>
        <p:nvGraphicFramePr>
          <p:cNvPr id="192858" name="Object 346"/>
          <p:cNvGraphicFramePr>
            <a:graphicFrameLocks noGrp="1" noChangeAspect="1"/>
          </p:cNvGraphicFramePr>
          <p:nvPr>
            <p:ph sz="half" idx="2"/>
          </p:nvPr>
        </p:nvGraphicFramePr>
        <p:xfrm>
          <a:off x="190500" y="1752600"/>
          <a:ext cx="100965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Worksheet" r:id="rId4" imgW="6152335" imgH="2092501" progId="Excel.Sheet.8">
                  <p:embed/>
                </p:oleObj>
              </mc:Choice>
              <mc:Fallback>
                <p:oleObj name="Worksheet" r:id="rId4" imgW="6152335" imgH="2092501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1752600"/>
                        <a:ext cx="10096500" cy="510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PREDISPOSING FACTORS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Extended hospitalization</a:t>
            </a:r>
          </a:p>
          <a:p>
            <a:pPr eaLnBrk="1" hangingPunct="1"/>
            <a:r>
              <a:rPr lang="en-US" sz="4400" smtClean="0"/>
              <a:t>Advanced age</a:t>
            </a:r>
          </a:p>
          <a:p>
            <a:pPr eaLnBrk="1" hangingPunct="1"/>
            <a:r>
              <a:rPr lang="en-US" sz="4400" smtClean="0"/>
              <a:t>Debilitating illness</a:t>
            </a:r>
          </a:p>
          <a:p>
            <a:pPr eaLnBrk="1" hangingPunct="1"/>
            <a:r>
              <a:rPr lang="en-US" sz="4400" smtClean="0"/>
              <a:t>Immunodeficiency disorder</a:t>
            </a:r>
          </a:p>
          <a:p>
            <a:pPr eaLnBrk="1" hangingPunct="1"/>
            <a:r>
              <a:rPr lang="en-US" sz="4400" smtClean="0"/>
              <a:t>Ventilator &gt; 48 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PREDISPOSING FACTORS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Disseminated malignancy</a:t>
            </a:r>
          </a:p>
          <a:p>
            <a:pPr eaLnBrk="1" hangingPunct="1"/>
            <a:r>
              <a:rPr lang="en-US" sz="4400" smtClean="0"/>
              <a:t>Hyperalimentation</a:t>
            </a:r>
          </a:p>
          <a:p>
            <a:pPr eaLnBrk="1" hangingPunct="1"/>
            <a:r>
              <a:rPr lang="en-US" sz="4400" smtClean="0"/>
              <a:t>Biliary tract surgery</a:t>
            </a:r>
          </a:p>
          <a:p>
            <a:pPr eaLnBrk="1" hangingPunct="1"/>
            <a:r>
              <a:rPr lang="en-US" sz="4400" smtClean="0"/>
              <a:t>Genital tract surgery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MICROBIOLOGY</a:t>
            </a:r>
          </a:p>
        </p:txBody>
      </p:sp>
      <p:graphicFrame>
        <p:nvGraphicFramePr>
          <p:cNvPr id="1026" name="Content Placeholder 6"/>
          <p:cNvGraphicFramePr>
            <a:graphicFrameLocks noGrp="1"/>
          </p:cNvGraphicFramePr>
          <p:nvPr>
            <p:ph idx="1"/>
          </p:nvPr>
        </p:nvGraphicFramePr>
        <p:xfrm>
          <a:off x="514350" y="1935163"/>
          <a:ext cx="9258300" cy="438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4" imgW="9260627" imgH="4395597" progId="Excel.Sheet.8">
                  <p:embed/>
                </p:oleObj>
              </mc:Choice>
              <mc:Fallback>
                <p:oleObj r:id="rId4" imgW="9260627" imgH="4395597" progId="Excel.Sheet.8">
                  <p:embed/>
                  <p:pic>
                    <p:nvPicPr>
                      <p:cNvPr id="0" name="Content Placeholder 6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1935163"/>
                        <a:ext cx="9258300" cy="438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SEPTIC SHOCK</a:t>
            </a:r>
            <a:br>
              <a:rPr lang="en-US" smtClean="0"/>
            </a:br>
            <a:r>
              <a:rPr lang="en-US" smtClean="0"/>
              <a:t>PATHOPHYSIOLOGY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4400" smtClean="0"/>
              <a:t>Endotoxin</a:t>
            </a:r>
            <a:r>
              <a:rPr lang="en-US" sz="4400" smtClean="0">
                <a:sym typeface="Wingdings" pitchFamily="2" charset="2"/>
              </a:rPr>
              <a:t>stimulation of humoral and cellular immune systemsactivation of complement sequence and coagulation cascade</a:t>
            </a:r>
            <a:endParaRPr lang="en-US" sz="4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448</TotalTime>
  <Words>732</Words>
  <Application>Microsoft Office PowerPoint</Application>
  <PresentationFormat>شرائح 35 مم</PresentationFormat>
  <Paragraphs>196</Paragraphs>
  <Slides>42</Slides>
  <Notes>0</Notes>
  <HiddenSlides>0</HiddenSlides>
  <MMClips>0</MMClips>
  <ScaleCrop>false</ScaleCrop>
  <HeadingPairs>
    <vt:vector size="8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6</vt:i4>
      </vt:variant>
      <vt:variant>
        <vt:lpstr>خوادم OLE مضمنة</vt:lpstr>
      </vt:variant>
      <vt:variant>
        <vt:i4>2</vt:i4>
      </vt:variant>
      <vt:variant>
        <vt:lpstr>عناوين الشرائح</vt:lpstr>
      </vt:variant>
      <vt:variant>
        <vt:i4>42</vt:i4>
      </vt:variant>
    </vt:vector>
  </HeadingPairs>
  <TitlesOfParts>
    <vt:vector size="57" baseType="lpstr">
      <vt:lpstr>Arial</vt:lpstr>
      <vt:lpstr>Calibri</vt:lpstr>
      <vt:lpstr>Constantia</vt:lpstr>
      <vt:lpstr>Garamond</vt:lpstr>
      <vt:lpstr>Times New Roman</vt:lpstr>
      <vt:lpstr>Wingdings</vt:lpstr>
      <vt:lpstr>Wingdings 2</vt:lpstr>
      <vt:lpstr>Flow</vt:lpstr>
      <vt:lpstr>سمة Office</vt:lpstr>
      <vt:lpstr>1_سمة Office</vt:lpstr>
      <vt:lpstr>2_سمة Office</vt:lpstr>
      <vt:lpstr>3_سمة Office</vt:lpstr>
      <vt:lpstr>4_سمة Office</vt:lpstr>
      <vt:lpstr>Worksheet</vt:lpstr>
      <vt:lpstr>Microsoft Excel 97-2003 Worksheet</vt:lpstr>
      <vt:lpstr>Septicemia and septic shock</vt:lpstr>
      <vt:lpstr>Objectives </vt:lpstr>
      <vt:lpstr>SEPTIC SHOCK OVERVIEW</vt:lpstr>
      <vt:lpstr>SEPTIC SHOCK IMPACT</vt:lpstr>
      <vt:lpstr>Distributive Shock</vt:lpstr>
      <vt:lpstr>SEPTIC SHOCK PREDISPOSING FACTORS</vt:lpstr>
      <vt:lpstr>SEPTIC SHOCK PREDISPOSING FACTORS</vt:lpstr>
      <vt:lpstr>SEPTIC SHOCK MICROBIOLOGY</vt:lpstr>
      <vt:lpstr>SEPTIC SHOCK PATHOPHYSIOLOGY</vt:lpstr>
      <vt:lpstr>SEPTIC SHOCK PATHOPHYSIOLOGY</vt:lpstr>
      <vt:lpstr>SEPTIC SHOCK PATHOPHYSIOLOGY</vt:lpstr>
      <vt:lpstr>SEPTIC SHOCK PATHOPHYSIOLOGY</vt:lpstr>
      <vt:lpstr>SEPTIC SHOCK PATHOPHYSIOLOGY</vt:lpstr>
      <vt:lpstr>SEPTIC SHOCK PATHOPHYSIOLOGY</vt:lpstr>
      <vt:lpstr>SEPTIC SHOCK PATHOPHYSIOLOGY</vt:lpstr>
      <vt:lpstr>SEPTIC SHOCK CLINICAL MANIFESTATIONS</vt:lpstr>
      <vt:lpstr>SEPTIC SHOCK CLINICAL MANIFESTATIONS</vt:lpstr>
      <vt:lpstr>SEPTIC SHOCK DIFFERENTIAL DIAGNOSIS</vt:lpstr>
      <vt:lpstr>SEPTIC SHOCK DIFFERENTIAL DIAGNOSIS</vt:lpstr>
      <vt:lpstr>SEPTIC SHOCK DIAGNOSTIC TESTS</vt:lpstr>
      <vt:lpstr>SEPTIC SHOCK DIAGNOSTIC TESTS</vt:lpstr>
      <vt:lpstr>SEPTIC SHOCK DIAGNOSTIC TESTS</vt:lpstr>
      <vt:lpstr>SEPTIC SHOCK MICROBIOLOGY STUDIES</vt:lpstr>
      <vt:lpstr>SEPTIC SHOCK IMAGING STUDIES</vt:lpstr>
      <vt:lpstr>SEPTIC SHOCK OTHER DIAGNOSTIC STUDIES</vt:lpstr>
      <vt:lpstr>SEPTIC SHOCK MANAGEMENT</vt:lpstr>
      <vt:lpstr>SEPTIC SHOCK MANAGEMENT</vt:lpstr>
      <vt:lpstr>SEPTIC SHOCK MANAGEMENT</vt:lpstr>
      <vt:lpstr>SEPTIC SHOCK GOALS OF FLUID RESUSCITATION</vt:lpstr>
      <vt:lpstr>SEPTIC SHOCK VASOPRESSORS</vt:lpstr>
      <vt:lpstr>SEPTIC SHOCK INOTROPIC THERAPY</vt:lpstr>
      <vt:lpstr>SEPTIC SHOCK MANAGEMENT</vt:lpstr>
      <vt:lpstr>عرض تقديمي في PowerPoint</vt:lpstr>
      <vt:lpstr>SEPTIC SHOCK SURGICAL INTERVENTION</vt:lpstr>
      <vt:lpstr>SEPTIC SHOCK ANTIBIOTIC THERAPY</vt:lpstr>
      <vt:lpstr>SEPTIC SHOCK POSSIBLE MODIFICATIONS IN ANTIBIOTIC ADMINISTRATION</vt:lpstr>
      <vt:lpstr>عرض تقديمي في PowerPoint</vt:lpstr>
      <vt:lpstr>عرض تقديمي في PowerPoint</vt:lpstr>
      <vt:lpstr>SEPTIC SHOCK MINIMIZING INFLAMMATION</vt:lpstr>
      <vt:lpstr>SEPTIC SHOCK RESPIRATORY SUPPORT</vt:lpstr>
      <vt:lpstr>EFFECT OF ARDS ON MORTALITY IN SEPTIC SHOCK</vt:lpstr>
      <vt:lpstr>MANAGEMENT OF SEPTIC SHOCK OTHER SUPPORTIVE MEASURES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SEPTIC SHOCK OVERVIEW</dc:title>
  <dc:creator>Patrick Duff</dc:creator>
  <cp:lastModifiedBy>ali alaa</cp:lastModifiedBy>
  <cp:revision>34</cp:revision>
  <cp:lastPrinted>2001-01-01T12:06:07Z</cp:lastPrinted>
  <dcterms:created xsi:type="dcterms:W3CDTF">2000-12-28T18:49:27Z</dcterms:created>
  <dcterms:modified xsi:type="dcterms:W3CDTF">2021-06-30T11:20:59Z</dcterms:modified>
</cp:coreProperties>
</file>